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96" r:id="rId2"/>
    <p:sldId id="344" r:id="rId3"/>
    <p:sldId id="310" r:id="rId4"/>
    <p:sldId id="346" r:id="rId5"/>
    <p:sldId id="345" r:id="rId6"/>
    <p:sldId id="347" r:id="rId7"/>
    <p:sldId id="348" r:id="rId8"/>
    <p:sldId id="319" r:id="rId9"/>
    <p:sldId id="349" r:id="rId10"/>
    <p:sldId id="297" r:id="rId11"/>
  </p:sldIdLst>
  <p:sldSz cx="9144000" cy="5143500" type="screen16x9"/>
  <p:notesSz cx="6858000" cy="9144000"/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5" userDrawn="1">
          <p15:clr>
            <a:srgbClr val="A4A3A4"/>
          </p15:clr>
        </p15:guide>
        <p15:guide id="2" pos="61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47920"/>
    <a:srgbClr val="E86741"/>
    <a:srgbClr val="E174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28" autoAdjust="0"/>
    <p:restoredTop sz="94694"/>
  </p:normalViewPr>
  <p:slideViewPr>
    <p:cSldViewPr snapToGrid="0" snapToObjects="1">
      <p:cViewPr varScale="1">
        <p:scale>
          <a:sx n="103" d="100"/>
          <a:sy n="103" d="100"/>
        </p:scale>
        <p:origin x="653" y="96"/>
      </p:cViewPr>
      <p:guideLst>
        <p:guide orient="horz" pos="305"/>
        <p:guide pos="61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9AD634-B286-CF4C-B608-BAEDD7C846A9}" type="datetimeFigureOut">
              <a:rPr lang="en-US" smtClean="0"/>
              <a:t>5/24/2022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B6ED8-9D91-5E4C-8236-27D5494AAD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42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3244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6388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6339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2111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5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045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9595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254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686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B6ED8-9D91-5E4C-8236-27D5494AAD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82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603503" y="716074"/>
            <a:ext cx="6992433" cy="112296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80000"/>
              </a:lnSpc>
              <a:defRPr sz="5400" b="1" i="0" baseline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r>
              <a:rPr lang="en-US" dirty="0"/>
              <a:t>TITLE GOES HERE IN CAPS</a:t>
            </a:r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3504" y="2315924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 baseline="0">
                <a:solidFill>
                  <a:schemeClr val="bg1"/>
                </a:solidFill>
                <a:latin typeface="+mn-lt"/>
                <a:ea typeface="Avenir Next Medium" charset="0"/>
                <a:cs typeface="Avenir Next Medium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 title goes here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03250" y="3147348"/>
            <a:ext cx="6142455" cy="3381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500" b="0" i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pPr lvl="0"/>
            <a:r>
              <a:rPr lang="en-US" dirty="0"/>
              <a:t>Date / location / additional info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23" y="3808875"/>
            <a:ext cx="9372518" cy="144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111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F479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6223" y="3808875"/>
            <a:ext cx="9372518" cy="1449751"/>
          </a:xfrm>
          <a:prstGeom prst="rect">
            <a:avLst/>
          </a:prstGeom>
        </p:spPr>
      </p:pic>
      <p:sp>
        <p:nvSpPr>
          <p:cNvPr id="9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674703" y="4195977"/>
            <a:ext cx="1258371" cy="65722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1"/>
          </p:nvPr>
        </p:nvSpPr>
        <p:spPr>
          <a:xfrm>
            <a:off x="2134535" y="4195977"/>
            <a:ext cx="1258371" cy="657228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603503" y="716074"/>
            <a:ext cx="6992433" cy="1122966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>
              <a:lnSpc>
                <a:spcPct val="80000"/>
              </a:lnSpc>
              <a:defRPr sz="5400" b="1" i="0" baseline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r>
              <a:rPr lang="en-US" dirty="0"/>
              <a:t>TITLE GOES HERE IN CAPS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3504" y="2315924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400" b="0" i="0" baseline="0">
                <a:solidFill>
                  <a:schemeClr val="bg1"/>
                </a:solidFill>
                <a:latin typeface="+mn-lt"/>
                <a:ea typeface="Avenir Next Medium" charset="0"/>
                <a:cs typeface="Avenir Next Medium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Sub title goes here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2" hasCustomPrompt="1"/>
          </p:nvPr>
        </p:nvSpPr>
        <p:spPr>
          <a:xfrm>
            <a:off x="603250" y="3147348"/>
            <a:ext cx="6142455" cy="338137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1500" b="0" i="0">
                <a:solidFill>
                  <a:schemeClr val="bg1"/>
                </a:solidFill>
                <a:latin typeface="+mn-lt"/>
                <a:ea typeface="Avenir Next" charset="0"/>
                <a:cs typeface="Avenir Next" charset="0"/>
              </a:defRPr>
            </a:lvl1pPr>
          </a:lstStyle>
          <a:p>
            <a:pPr lvl="0"/>
            <a:r>
              <a:rPr lang="en-US" dirty="0"/>
              <a:t>Date / location / additional info</a:t>
            </a:r>
          </a:p>
        </p:txBody>
      </p:sp>
    </p:spTree>
    <p:extLst>
      <p:ext uri="{BB962C8B-B14F-4D97-AF65-F5344CB8AC3E}">
        <p14:creationId xmlns:p14="http://schemas.microsoft.com/office/powerpoint/2010/main" val="1195713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7807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/>
          <p:cNvCxnSpPr/>
          <p:nvPr userDrawn="1"/>
        </p:nvCxnSpPr>
        <p:spPr>
          <a:xfrm>
            <a:off x="674703" y="2823957"/>
            <a:ext cx="770581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0473" y="-67296"/>
            <a:ext cx="9364199" cy="1448464"/>
          </a:xfrm>
          <a:prstGeom prst="rect">
            <a:avLst/>
          </a:prstGeom>
        </p:spPr>
      </p:pic>
      <p:sp>
        <p:nvSpPr>
          <p:cNvPr id="9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dirty="0">
                <a:latin typeface="+mn-lt"/>
              </a:rPr>
              <a:t>Important parts of the text can be 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highlighted in demi bold weight</a:t>
            </a:r>
            <a:r>
              <a:rPr lang="en-US" dirty="0">
                <a:latin typeface="+mn-lt"/>
              </a:rPr>
              <a:t> for added impact.</a:t>
            </a:r>
          </a:p>
          <a:p>
            <a:pPr>
              <a:buClr>
                <a:srgbClr val="F47920"/>
              </a:buClr>
            </a:pPr>
            <a:r>
              <a:rPr lang="en-US" dirty="0" err="1">
                <a:latin typeface="+mn-lt"/>
              </a:rPr>
              <a:t>Nunc</a:t>
            </a:r>
            <a:r>
              <a:rPr lang="en-US" dirty="0">
                <a:latin typeface="+mn-lt"/>
              </a:rPr>
              <a:t> a </a:t>
            </a:r>
            <a:r>
              <a:rPr lang="en-US" dirty="0" err="1">
                <a:latin typeface="+mn-lt"/>
              </a:rPr>
              <a:t>nisl</a:t>
            </a:r>
            <a:r>
              <a:rPr lang="en-US" dirty="0">
                <a:latin typeface="+mn-lt"/>
              </a:rPr>
              <a:t> vitae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massa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volutpat</a:t>
            </a: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latin typeface="+mn-lt"/>
                <a:ea typeface="Avenir Next Demi Bold" charset="0"/>
                <a:cs typeface="Avenir Next Demi Bold" charset="0"/>
              </a:rPr>
              <a:t>volutpat</a:t>
            </a:r>
            <a:r>
              <a:rPr lang="en-US" dirty="0">
                <a:latin typeface="+mn-lt"/>
              </a:rPr>
              <a:t>. </a:t>
            </a:r>
            <a:r>
              <a:rPr lang="en-US" dirty="0" err="1">
                <a:latin typeface="+mn-lt"/>
              </a:rPr>
              <a:t>Sed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bibendum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mauris</a:t>
            </a:r>
            <a:r>
              <a:rPr lang="en-US" dirty="0">
                <a:latin typeface="+mn-lt"/>
              </a:rPr>
              <a:t> id </a:t>
            </a:r>
            <a:r>
              <a:rPr lang="en-US" dirty="0" err="1">
                <a:latin typeface="+mn-lt"/>
              </a:rPr>
              <a:t>rutrum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feugiat</a:t>
            </a:r>
            <a:r>
              <a:rPr lang="en-US" dirty="0">
                <a:latin typeface="+mn-lt"/>
              </a:rPr>
              <a:t>.</a:t>
            </a:r>
          </a:p>
          <a:p>
            <a:pPr>
              <a:buClr>
                <a:srgbClr val="F47920"/>
              </a:buClr>
            </a:pPr>
            <a:r>
              <a:rPr lang="en-US" b="1" dirty="0">
                <a:latin typeface="+mn-lt"/>
                <a:ea typeface="Avenir Next Demi Bold" charset="0"/>
                <a:cs typeface="Avenir Next Demi Bold" charset="0"/>
              </a:rPr>
              <a:t>Or every bullet point can be in demi bold</a:t>
            </a:r>
            <a:r>
              <a:rPr lang="en-US" dirty="0">
                <a:latin typeface="+mn-lt"/>
              </a:rPr>
              <a:t>.</a:t>
            </a:r>
          </a:p>
          <a:p>
            <a:pPr>
              <a:buClr>
                <a:srgbClr val="F47920"/>
              </a:buClr>
            </a:pPr>
            <a:r>
              <a:rPr lang="en-US" dirty="0" err="1"/>
              <a:t>Nunc</a:t>
            </a:r>
            <a:r>
              <a:rPr lang="en-US" dirty="0"/>
              <a:t> a </a:t>
            </a:r>
            <a:r>
              <a:rPr lang="en-US" dirty="0" err="1"/>
              <a:t>nisl</a:t>
            </a:r>
            <a:r>
              <a:rPr lang="en-US" dirty="0"/>
              <a:t> vitae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massa</a:t>
            </a:r>
            <a:r>
              <a:rPr lang="en-US" b="1" dirty="0"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volutpat</a:t>
            </a:r>
            <a:r>
              <a:rPr lang="en-US" b="1" dirty="0">
                <a:ea typeface="Avenir Next Demi Bold" charset="0"/>
                <a:cs typeface="Avenir Next Demi Bold" charset="0"/>
              </a:rPr>
              <a:t> </a:t>
            </a:r>
            <a:r>
              <a:rPr lang="en-US" b="1" dirty="0" err="1">
                <a:ea typeface="Avenir Next Demi Bold" charset="0"/>
                <a:cs typeface="Avenir Next Demi Bold" charset="0"/>
              </a:rPr>
              <a:t>volutpat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id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dirty="0">
              <a:latin typeface="+mn-lt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F47920"/>
                </a:solidFill>
                <a:latin typeface="+mn-lt"/>
              </a:rPr>
              <a:t>Page title (more bullet points)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02729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659" cy="5143498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3" hasCustomPrompt="1"/>
          </p:nvPr>
        </p:nvSpPr>
        <p:spPr>
          <a:xfrm>
            <a:off x="5213117" y="1242206"/>
            <a:ext cx="3417535" cy="2462958"/>
          </a:xfrm>
          <a:prstGeom prst="rect">
            <a:avLst/>
          </a:prstGeom>
        </p:spPr>
        <p:txBody>
          <a:bodyPr/>
          <a:lstStyle>
            <a:lvl1pPr marL="171450" marR="0" indent="-17145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rgbClr val="F47920"/>
              </a:buClr>
              <a:buSzPct val="120000"/>
              <a:buFont typeface="Arial" charset="0"/>
              <a:buChar char="•"/>
              <a:tabLst/>
              <a:defRPr sz="1200" b="0" i="0" baseline="0">
                <a:latin typeface="+mn-lt"/>
                <a:ea typeface="Avenir Next" charset="0"/>
                <a:cs typeface="Avenir Next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Morbi</a:t>
            </a:r>
            <a:r>
              <a:rPr lang="en-US" dirty="0"/>
              <a:t> vitae </a:t>
            </a:r>
            <a:r>
              <a:rPr lang="en-US" dirty="0" err="1"/>
              <a:t>nibh</a:t>
            </a:r>
            <a:r>
              <a:rPr lang="en-US" dirty="0"/>
              <a:t> est.</a:t>
            </a:r>
          </a:p>
          <a:p>
            <a:pPr lvl="0"/>
            <a:r>
              <a:rPr lang="en-US" dirty="0"/>
              <a:t>Maecenas vitae quam et </a:t>
            </a:r>
            <a:r>
              <a:rPr lang="en-US" dirty="0" err="1"/>
              <a:t>leo</a:t>
            </a:r>
            <a:r>
              <a:rPr lang="en-US" dirty="0"/>
              <a:t>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maximus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a </a:t>
            </a:r>
            <a:r>
              <a:rPr lang="en-US" dirty="0" err="1"/>
              <a:t>tortor</a:t>
            </a:r>
            <a:r>
              <a:rPr lang="en-US" dirty="0"/>
              <a:t>. </a:t>
            </a:r>
            <a:r>
              <a:rPr lang="en-US" dirty="0" err="1"/>
              <a:t>Vivamus</a:t>
            </a:r>
            <a:r>
              <a:rPr lang="en-US" dirty="0"/>
              <a:t> </a:t>
            </a:r>
            <a:r>
              <a:rPr lang="en-US" dirty="0" err="1"/>
              <a:t>tincidunt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tempor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Nunc</a:t>
            </a:r>
            <a:r>
              <a:rPr lang="en-US" dirty="0"/>
              <a:t> a </a:t>
            </a:r>
            <a:r>
              <a:rPr lang="en-US" dirty="0" err="1"/>
              <a:t>nisl</a:t>
            </a:r>
            <a:r>
              <a:rPr lang="en-US" dirty="0"/>
              <a:t> vitae </a:t>
            </a:r>
            <a:r>
              <a:rPr lang="en-US" dirty="0" err="1"/>
              <a:t>massa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 </a:t>
            </a:r>
            <a:r>
              <a:rPr lang="en-US" dirty="0" err="1"/>
              <a:t>volutpat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mauris</a:t>
            </a:r>
            <a:r>
              <a:rPr lang="en-US" dirty="0"/>
              <a:t> id </a:t>
            </a:r>
            <a:r>
              <a:rPr lang="en-US" dirty="0" err="1"/>
              <a:t>rutrum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</a:t>
            </a:r>
          </a:p>
        </p:txBody>
      </p:sp>
      <p:sp>
        <p:nvSpPr>
          <p:cNvPr id="23" name="Text Placeholder 21"/>
          <p:cNvSpPr>
            <a:spLocks noGrp="1"/>
          </p:cNvSpPr>
          <p:nvPr>
            <p:ph type="body" sz="quarter" idx="14" hasCustomPrompt="1"/>
          </p:nvPr>
        </p:nvSpPr>
        <p:spPr>
          <a:xfrm>
            <a:off x="5213117" y="455151"/>
            <a:ext cx="3417536" cy="683344"/>
          </a:xfrm>
          <a:prstGeom prst="rect">
            <a:avLst/>
          </a:prstGeom>
        </p:spPr>
        <p:txBody>
          <a:bodyPr/>
          <a:lstStyle>
            <a:lvl1pPr marL="0" indent="0">
              <a:buFontTx/>
              <a:buNone/>
              <a:defRPr sz="2000" b="1" i="0" baseline="0">
                <a:solidFill>
                  <a:srgbClr val="F47920"/>
                </a:solidFill>
                <a:latin typeface="+mn-lt"/>
                <a:ea typeface="Avenir Next Demi Bold" charset="0"/>
                <a:cs typeface="Avenir Next Demi Bold" charset="0"/>
              </a:defRPr>
            </a:lvl1pPr>
            <a:lvl2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2pPr>
            <a:lvl3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3pPr>
            <a:lvl4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4pPr>
            <a:lvl5pPr>
              <a:defRPr b="1" i="0">
                <a:latin typeface="Avenir Next Demi Bold" charset="0"/>
                <a:ea typeface="Avenir Next Demi Bold" charset="0"/>
                <a:cs typeface="Avenir Next Demi Bold" charset="0"/>
              </a:defRPr>
            </a:lvl5pPr>
          </a:lstStyle>
          <a:p>
            <a:pPr lvl="0"/>
            <a:r>
              <a:rPr lang="en-US" dirty="0"/>
              <a:t>Page title (one border image landscape)</a:t>
            </a:r>
          </a:p>
          <a:p>
            <a:pPr lvl="0"/>
            <a:endParaRPr lang="en-US" dirty="0"/>
          </a:p>
        </p:txBody>
      </p:sp>
      <p:sp>
        <p:nvSpPr>
          <p:cNvPr id="6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09074" y="455151"/>
            <a:ext cx="4339389" cy="3017965"/>
          </a:xfrm>
          <a:prstGeom prst="rect">
            <a:avLst/>
          </a:prstGeom>
          <a:ln w="34925">
            <a:solidFill>
              <a:srgbClr val="F47920"/>
            </a:solidFill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04078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6043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80" r:id="rId2"/>
    <p:sldLayoutId id="2147483667" r:id="rId3"/>
    <p:sldLayoutId id="2147483693" r:id="rId4"/>
    <p:sldLayoutId id="2147483689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75157"/>
            <a:ext cx="9143659" cy="5143499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603504" y="1348975"/>
            <a:ext cx="7519627" cy="1553667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4400" dirty="0">
                <a:solidFill>
                  <a:srgbClr val="F47920"/>
                </a:solidFill>
                <a:latin typeface="+mn-lt"/>
              </a:rPr>
              <a:t>Aggregation and Transformation of Vector-Valued Messages in the Shuffle Model of Differential Privacy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603504" y="3655605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rgbClr val="F47920"/>
                </a:solidFill>
                <a:latin typeface="+mn-lt"/>
              </a:rPr>
              <a:t>Mary Scott</a:t>
            </a:r>
            <a:r>
              <a:rPr lang="en-US" dirty="0">
                <a:solidFill>
                  <a:srgbClr val="F47920"/>
                </a:solidFill>
                <a:latin typeface="+mn-lt"/>
              </a:rPr>
              <a:t>, Graham Cormode, Carsten Maple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603504" y="4254329"/>
            <a:ext cx="6858000" cy="334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b="0" i="0" dirty="0">
                <a:solidFill>
                  <a:srgbClr val="F47920"/>
                </a:solidFill>
                <a:latin typeface="+mn-lt"/>
                <a:ea typeface="Avenir Next" charset="0"/>
                <a:cs typeface="Avenir Next" charset="0"/>
              </a:rPr>
              <a:t>HALG 2022, Friday 3</a:t>
            </a:r>
            <a:r>
              <a:rPr lang="en-US" sz="1500" b="0" i="0" baseline="30000" dirty="0">
                <a:solidFill>
                  <a:srgbClr val="F47920"/>
                </a:solidFill>
                <a:latin typeface="+mn-lt"/>
                <a:ea typeface="Avenir Next" charset="0"/>
                <a:cs typeface="Avenir Next" charset="0"/>
              </a:rPr>
              <a:t>rd</a:t>
            </a:r>
            <a:r>
              <a:rPr lang="en-US" sz="1500" b="0" i="0" dirty="0">
                <a:solidFill>
                  <a:srgbClr val="F47920"/>
                </a:solidFill>
                <a:latin typeface="+mn-lt"/>
                <a:ea typeface="Avenir Next" charset="0"/>
                <a:cs typeface="Avenir Next" charset="0"/>
              </a:rPr>
              <a:t> June 2022, LSE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674703" y="4123366"/>
            <a:ext cx="7705817" cy="0"/>
          </a:xfrm>
          <a:prstGeom prst="line">
            <a:avLst/>
          </a:prstGeom>
          <a:ln>
            <a:solidFill>
              <a:srgbClr val="E174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899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9143659" cy="5143498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603504" y="3573912"/>
            <a:ext cx="5135144" cy="1123928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r>
              <a:rPr lang="en-US" sz="3200" dirty="0">
                <a:solidFill>
                  <a:srgbClr val="F47920"/>
                </a:solidFill>
                <a:latin typeface="+mn-lt"/>
              </a:rPr>
              <a:t>Thank you for listening</a:t>
            </a:r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03504" y="3968736"/>
            <a:ext cx="6858000" cy="334280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2000" b="0" i="0" kern="1200" baseline="0">
                <a:solidFill>
                  <a:schemeClr val="bg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47920"/>
                </a:solidFill>
                <a:latin typeface="+mn-lt"/>
              </a:rPr>
              <a:t>Visit our poster to find out more</a:t>
            </a: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603504" y="4576609"/>
            <a:ext cx="6858000" cy="3342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2000" b="0" i="0" kern="1200">
                <a:solidFill>
                  <a:schemeClr val="tx1"/>
                </a:solidFill>
                <a:latin typeface="Avenir Next Medium" charset="0"/>
                <a:ea typeface="Avenir Next Medium" charset="0"/>
                <a:cs typeface="Avenir Next Medium" charset="0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>
                <a:solidFill>
                  <a:srgbClr val="F47920"/>
                </a:solidFill>
                <a:latin typeface="+mn-lt"/>
                <a:ea typeface="Avenir Next" charset="0"/>
                <a:cs typeface="Avenir Next" charset="0"/>
              </a:rPr>
              <a:t>Mary.P.Scott@warwick.ac.uk</a:t>
            </a:r>
            <a:endParaRPr lang="en-US" sz="1400" b="0" i="0" dirty="0">
              <a:solidFill>
                <a:srgbClr val="F47920"/>
              </a:solidFill>
              <a:latin typeface="Avenir Next" charset="0"/>
              <a:ea typeface="Avenir Next" charset="0"/>
              <a:cs typeface="Avenir Nex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078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50CD5397-A5E6-41C4-D96F-ECADD295A2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405" y="442744"/>
            <a:ext cx="4032000" cy="3217975"/>
          </a:xfrm>
          <a:prstGeom prst="rect">
            <a:avLst/>
          </a:prstGeom>
        </p:spPr>
      </p:pic>
      <p:pic>
        <p:nvPicPr>
          <p:cNvPr id="9" name="Picture 8" descr="Chart, bar chart&#10;&#10;Description automatically generated">
            <a:extLst>
              <a:ext uri="{FF2B5EF4-FFF2-40B4-BE49-F238E27FC236}">
                <a16:creationId xmlns:a16="http://schemas.microsoft.com/office/drawing/2014/main" id="{F6BE332D-BDA2-5217-80CC-AFD3A03AB5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80410" y="1312106"/>
            <a:ext cx="4248000" cy="2348613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9C279A44-5D08-4B75-9D3B-EB0E9BCC2E29}"/>
              </a:ext>
            </a:extLst>
          </p:cNvPr>
          <p:cNvSpPr txBox="1">
            <a:spLocks/>
          </p:cNvSpPr>
          <p:nvPr/>
        </p:nvSpPr>
        <p:spPr>
          <a:xfrm>
            <a:off x="5615615" y="443568"/>
            <a:ext cx="2377589" cy="650810"/>
          </a:xfrm>
          <a:prstGeom prst="rect">
            <a:avLst/>
          </a:prstGeom>
        </p:spPr>
        <p:txBody>
          <a:bodyPr anchor="t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>
                <a:solidFill>
                  <a:schemeClr val="bg1"/>
                </a:solidFill>
                <a:latin typeface="Avenir Next" charset="0"/>
                <a:ea typeface="Avenir Next" charset="0"/>
                <a:cs typeface="Avenir Next" charset="0"/>
              </a:defRPr>
            </a:lvl1pPr>
          </a:lstStyle>
          <a:p>
            <a:pPr>
              <a:lnSpc>
                <a:spcPct val="80000"/>
              </a:lnSpc>
            </a:pPr>
            <a:r>
              <a:rPr lang="en-US" sz="4400" dirty="0">
                <a:solidFill>
                  <a:srgbClr val="F47920"/>
                </a:solidFill>
                <a:latin typeface="+mn-lt"/>
              </a:rPr>
              <a:t>Exit polls</a:t>
            </a:r>
          </a:p>
        </p:txBody>
      </p:sp>
    </p:spTree>
    <p:extLst>
      <p:ext uri="{BB962C8B-B14F-4D97-AF65-F5344CB8AC3E}">
        <p14:creationId xmlns:p14="http://schemas.microsoft.com/office/powerpoint/2010/main" val="267583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sz="1800" dirty="0"/>
              <a:t>Political and medical information – </a:t>
            </a:r>
            <a:r>
              <a:rPr lang="en-US" sz="1800" dirty="0">
                <a:solidFill>
                  <a:srgbClr val="F47920"/>
                </a:solidFill>
              </a:rPr>
              <a:t>highly sensitive data</a:t>
            </a:r>
          </a:p>
          <a:p>
            <a:pPr lvl="1">
              <a:buClr>
                <a:srgbClr val="F47920"/>
              </a:buClr>
            </a:pPr>
            <a:r>
              <a:rPr lang="en-US" dirty="0">
                <a:latin typeface="+mn-lt"/>
              </a:rPr>
              <a:t>Vulnerable to attacks to manipulate overall trends</a:t>
            </a:r>
            <a:endParaRPr lang="en-US" sz="1800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sz="1800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  <a:latin typeface="+mn-lt"/>
              </a:rPr>
              <a:t>Why is privacy needed?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46476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6110339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sz="1800" dirty="0"/>
              <a:t>Political and medical information – </a:t>
            </a:r>
            <a:r>
              <a:rPr lang="en-US" sz="1800" dirty="0">
                <a:solidFill>
                  <a:srgbClr val="F47920"/>
                </a:solidFill>
              </a:rPr>
              <a:t>highly sensitive data</a:t>
            </a:r>
          </a:p>
          <a:p>
            <a:pPr lvl="1">
              <a:buClr>
                <a:srgbClr val="F47920"/>
              </a:buClr>
            </a:pPr>
            <a:r>
              <a:rPr lang="en-US" dirty="0">
                <a:latin typeface="+mn-lt"/>
              </a:rPr>
              <a:t>Vulnerable to attacks to manipulate overall trends</a:t>
            </a:r>
          </a:p>
          <a:p>
            <a:pPr>
              <a:buClr>
                <a:srgbClr val="F47920"/>
              </a:buClr>
            </a:pPr>
            <a:endParaRPr lang="en-US" sz="1800" dirty="0">
              <a:latin typeface="+mn-lt"/>
            </a:endParaRPr>
          </a:p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  <a:latin typeface="+mn-lt"/>
              </a:rPr>
              <a:t>Differential privacy</a:t>
            </a:r>
            <a:r>
              <a:rPr lang="en-US" sz="1800" dirty="0">
                <a:latin typeface="+mn-lt"/>
              </a:rPr>
              <a:t> – </a:t>
            </a:r>
            <a:r>
              <a:rPr lang="en-US" sz="1800" dirty="0">
                <a:solidFill>
                  <a:srgbClr val="F47920"/>
                </a:solidFill>
                <a:latin typeface="+mn-lt"/>
              </a:rPr>
              <a:t>leading candidate</a:t>
            </a:r>
            <a:r>
              <a:rPr lang="en-US" sz="1800" dirty="0">
                <a:latin typeface="+mn-lt"/>
              </a:rPr>
              <a:t> to provide privacy protection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Cannot isolate a particular user’s data from dataset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Cannot determine </a:t>
            </a:r>
            <a:r>
              <a:rPr lang="en-US" dirty="0">
                <a:solidFill>
                  <a:srgbClr val="F47920"/>
                </a:solidFill>
              </a:rPr>
              <a:t>whether particular user is in dataset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Mathematically strong and has provable guarantees</a:t>
            </a:r>
          </a:p>
          <a:p>
            <a:pPr>
              <a:buClr>
                <a:srgbClr val="F47920"/>
              </a:buClr>
            </a:pPr>
            <a:endParaRPr lang="en-US" sz="1800" dirty="0">
              <a:latin typeface="+mn-lt"/>
            </a:endParaRPr>
          </a:p>
          <a:p>
            <a:pPr>
              <a:buClr>
                <a:srgbClr val="00B2DD"/>
              </a:buClr>
            </a:pPr>
            <a:endParaRPr lang="en-US" sz="1800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  <a:latin typeface="+mn-lt"/>
              </a:rPr>
              <a:t>Why is privacy needed?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8001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5842236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</a:rPr>
              <a:t>Centralized Model </a:t>
            </a:r>
            <a:r>
              <a:rPr lang="en-US" sz="1800" dirty="0"/>
              <a:t>– users send their raw data to central location where noise is added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Have to trust central entity</a:t>
            </a:r>
            <a:endParaRPr lang="en-US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  <a:latin typeface="+mn-lt"/>
              </a:rPr>
              <a:t>Models of Differential Privacy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58502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5842236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</a:rPr>
              <a:t>Centralized Model </a:t>
            </a:r>
            <a:r>
              <a:rPr lang="en-US" sz="1800" dirty="0"/>
              <a:t>– users send their raw data to central location where noise is added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Have to trust central entity</a:t>
            </a:r>
            <a:endParaRPr lang="en-US" dirty="0">
              <a:latin typeface="+mn-lt"/>
            </a:endParaRPr>
          </a:p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</a:rPr>
              <a:t>Local Model</a:t>
            </a:r>
            <a:r>
              <a:rPr lang="en-US" sz="1800" dirty="0"/>
              <a:t> – each user adds their own noise before sending their protected data to central location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Untrusted but requires more noise</a:t>
            </a: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  <a:latin typeface="+mn-lt"/>
              </a:rPr>
              <a:t>Models of Differential Privacy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1605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884241" y="1763577"/>
            <a:ext cx="5842236" cy="2749156"/>
          </a:xfrm>
          <a:prstGeom prst="rect">
            <a:avLst/>
          </a:prstGeom>
        </p:spPr>
        <p:txBody>
          <a:bodyPr/>
          <a:lstStyle/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</a:rPr>
              <a:t>Centralized Model </a:t>
            </a:r>
            <a:r>
              <a:rPr lang="en-US" sz="1800" dirty="0"/>
              <a:t>– users send their raw data to central location where noise is added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Have to trust central entity</a:t>
            </a:r>
            <a:endParaRPr lang="en-US" dirty="0">
              <a:latin typeface="+mn-lt"/>
            </a:endParaRPr>
          </a:p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</a:rPr>
              <a:t>Local Model</a:t>
            </a:r>
            <a:r>
              <a:rPr lang="en-US" sz="1800" dirty="0"/>
              <a:t> – each user adds their own noise before sending their protected data to central location</a:t>
            </a:r>
          </a:p>
          <a:p>
            <a:pPr lvl="1">
              <a:buClr>
                <a:srgbClr val="F47920"/>
              </a:buClr>
            </a:pPr>
            <a:r>
              <a:rPr lang="en-US" dirty="0"/>
              <a:t>Untrusted but requires more noise</a:t>
            </a:r>
          </a:p>
          <a:p>
            <a:pPr>
              <a:buClr>
                <a:srgbClr val="F47920"/>
              </a:buClr>
            </a:pPr>
            <a:r>
              <a:rPr lang="en-US" sz="1800" dirty="0">
                <a:solidFill>
                  <a:srgbClr val="F47920"/>
                </a:solidFill>
                <a:latin typeface="+mn-lt"/>
              </a:rPr>
              <a:t>Shuffle Model</a:t>
            </a:r>
            <a:r>
              <a:rPr lang="en-US" sz="1800" dirty="0">
                <a:latin typeface="+mn-lt"/>
              </a:rPr>
              <a:t> – adds extra “shuffling” step to Local Model to unbind each user from their data</a:t>
            </a:r>
          </a:p>
          <a:p>
            <a:pPr>
              <a:buClr>
                <a:srgbClr val="00B2DD"/>
              </a:buClr>
            </a:pPr>
            <a:endParaRPr lang="en-US" sz="1800" dirty="0">
              <a:latin typeface="+mn-lt"/>
            </a:endParaRPr>
          </a:p>
        </p:txBody>
      </p:sp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  <a:latin typeface="+mn-lt"/>
              </a:rPr>
              <a:t>Models of Differential Privacy</a:t>
            </a: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979162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2" y="1763577"/>
                <a:ext cx="5817183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F47920"/>
                  </a:buClr>
                </a:pPr>
                <a:r>
                  <a:rPr lang="en-US" sz="1800" dirty="0">
                    <a:latin typeface="+mn-lt"/>
                  </a:rPr>
                  <a:t>New </a:t>
                </a:r>
                <a:r>
                  <a:rPr lang="en-US" sz="1800" dirty="0"/>
                  <a:t>protocol in Shuffle Model for </a:t>
                </a:r>
                <a:r>
                  <a:rPr lang="en-US" sz="1800" dirty="0">
                    <a:solidFill>
                      <a:srgbClr val="F47920"/>
                    </a:solidFill>
                  </a:rPr>
                  <a:t>private summation of vector-valued messages</a:t>
                </a:r>
                <a:r>
                  <a:rPr lang="en-US" sz="1800" dirty="0">
                    <a:solidFill>
                      <a:schemeClr val="tx1"/>
                    </a:solidFill>
                  </a:rPr>
                  <a:t> with mean squared error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b>
                    </m:sSub>
                    <m:d>
                      <m:d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8/3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−5/3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[1]</a:t>
                </a:r>
              </a:p>
              <a:p>
                <a:pPr marL="0" indent="0">
                  <a:buClr>
                    <a:srgbClr val="F47920"/>
                  </a:buClr>
                  <a:buNone/>
                </a:pPr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Improved bound</a:t>
                </a:r>
                <a:r>
                  <a:rPr lang="en-US" sz="1800" dirty="0">
                    <a:solidFill>
                      <a:schemeClr val="bg1"/>
                    </a:solidFill>
                  </a:rPr>
                  <a:t> for</a:t>
                </a:r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 </a:t>
                </a:r>
                <a:r>
                  <a:rPr lang="en-US" sz="1800" dirty="0">
                    <a:solidFill>
                      <a:schemeClr val="bg1"/>
                    </a:solidFill>
                  </a:rPr>
                  <a:t>private summation</a:t>
                </a:r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 protocol </a:t>
                </a:r>
                <a:r>
                  <a:rPr lang="en-US" sz="1800" dirty="0">
                    <a:solidFill>
                      <a:schemeClr val="bg1"/>
                    </a:solidFill>
                  </a:rPr>
                  <a:t>with</a:t>
                </a:r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 Discrete Fourier Transform with mean squared error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GB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GB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8/3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GB" sz="18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−5/3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, </a:t>
                </a:r>
                <a14:m>
                  <m:oMath xmlns:m="http://schemas.openxmlformats.org/officeDocument/2006/math">
                    <m:r>
                      <a:rPr lang="en-GB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GB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GB" sz="1800" i="1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1800" dirty="0">
                    <a:solidFill>
                      <a:schemeClr val="bg1"/>
                    </a:solidFill>
                  </a:rPr>
                  <a:t> </a:t>
                </a:r>
                <a:r>
                  <a:rPr lang="en-US" sz="1800" dirty="0">
                    <a:solidFill>
                      <a:schemeClr val="bg1"/>
                    </a:solidFill>
                    <a:latin typeface="+mn-lt"/>
                  </a:rPr>
                  <a:t>[2]</a:t>
                </a:r>
                <a:endParaRPr lang="en-US" sz="1800" dirty="0">
                  <a:solidFill>
                    <a:schemeClr val="bg1"/>
                  </a:solidFill>
                </a:endParaRPr>
              </a:p>
              <a:p>
                <a:pPr marL="0" indent="0">
                  <a:buClr>
                    <a:srgbClr val="F47920"/>
                  </a:buClr>
                  <a:buNone/>
                </a:pPr>
                <a:r>
                  <a:rPr lang="en-US" sz="1100" dirty="0"/>
                  <a:t>[1] M. Scott, G. Cormode, and C. Maple. Applying the shuffle model of differential privacy to vector aggregation. In </a:t>
                </a:r>
                <a:r>
                  <a:rPr lang="en-US" sz="1100" i="1" dirty="0"/>
                  <a:t>BICOD21: British International Conference on Databases</a:t>
                </a:r>
                <a:r>
                  <a:rPr lang="en-US" sz="1100" dirty="0"/>
                  <a:t>, pages 1-10, 2022.</a:t>
                </a: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2" y="1763577"/>
                <a:ext cx="5817183" cy="2749156"/>
              </a:xfrm>
              <a:prstGeom prst="rect">
                <a:avLst/>
              </a:prstGeom>
              <a:blipFill>
                <a:blip r:embed="rId3"/>
                <a:stretch>
                  <a:fillRect l="-839" t="-19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</a:rPr>
              <a:t>Published work on the Shuffle Model</a:t>
            </a:r>
            <a:endParaRPr lang="en-US" sz="2400" b="1" dirty="0">
              <a:solidFill>
                <a:srgbClr val="F47920"/>
              </a:solidFill>
              <a:latin typeface="+mn-lt"/>
            </a:endParaRP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14279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 Placeholder 3"/>
              <p:cNvSpPr>
                <a:spLocks noGrp="1"/>
              </p:cNvSpPr>
              <p:nvPr>
                <p:ph type="body" sz="quarter" idx="4294967295"/>
              </p:nvPr>
            </p:nvSpPr>
            <p:spPr>
              <a:xfrm>
                <a:off x="884242" y="1763577"/>
                <a:ext cx="5817183" cy="2749156"/>
              </a:xfrm>
              <a:prstGeom prst="rect">
                <a:avLst/>
              </a:prstGeom>
            </p:spPr>
            <p:txBody>
              <a:bodyPr/>
              <a:lstStyle/>
              <a:p>
                <a:pPr>
                  <a:buClr>
                    <a:srgbClr val="F47920"/>
                  </a:buClr>
                </a:pPr>
                <a:r>
                  <a:rPr lang="en-US" sz="1800" dirty="0">
                    <a:latin typeface="+mn-lt"/>
                  </a:rPr>
                  <a:t>New </a:t>
                </a:r>
                <a:r>
                  <a:rPr lang="en-US" sz="1800" dirty="0"/>
                  <a:t>protocol in Shuffle Model for </a:t>
                </a:r>
                <a:r>
                  <a:rPr lang="en-US" sz="1800" dirty="0">
                    <a:solidFill>
                      <a:srgbClr val="F47920"/>
                    </a:solidFill>
                  </a:rPr>
                  <a:t>private summation of vector-valued messages</a:t>
                </a:r>
                <a:r>
                  <a:rPr lang="en-US" sz="1800" dirty="0">
                    <a:solidFill>
                      <a:schemeClr val="tx1"/>
                    </a:solidFill>
                  </a:rPr>
                  <a:t> with mean squared error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8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b>
                    </m:sSub>
                    <m:d>
                      <m:dPr>
                        <m:ctrlPr>
                          <a:rPr lang="en-US" sz="180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8/3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GB" sz="18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−5/3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1800" dirty="0">
                    <a:solidFill>
                      <a:schemeClr val="tx1"/>
                    </a:solidFill>
                  </a:rPr>
                  <a:t> [1]</a:t>
                </a:r>
              </a:p>
              <a:p>
                <a:pPr>
                  <a:buClr>
                    <a:srgbClr val="F47920"/>
                  </a:buClr>
                </a:pPr>
                <a:r>
                  <a:rPr lang="en-US" sz="1800" dirty="0">
                    <a:solidFill>
                      <a:srgbClr val="F47920"/>
                    </a:solidFill>
                    <a:latin typeface="+mn-lt"/>
                  </a:rPr>
                  <a:t>Improved bound</a:t>
                </a:r>
                <a:r>
                  <a:rPr lang="en-US" sz="1800" dirty="0"/>
                  <a:t> for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/>
                  <a:t>private summation</a:t>
                </a:r>
                <a:r>
                  <a:rPr lang="en-US" sz="1800" dirty="0">
                    <a:latin typeface="+mn-lt"/>
                  </a:rPr>
                  <a:t> protocol </a:t>
                </a:r>
                <a:r>
                  <a:rPr lang="en-US" sz="1800" dirty="0"/>
                  <a:t>with</a:t>
                </a:r>
                <a:r>
                  <a:rPr lang="en-US" sz="1800" dirty="0">
                    <a:latin typeface="+mn-lt"/>
                  </a:rPr>
                  <a:t> </a:t>
                </a:r>
                <a:r>
                  <a:rPr lang="en-US" sz="1800" dirty="0">
                    <a:solidFill>
                      <a:srgbClr val="F47920"/>
                    </a:solidFill>
                    <a:latin typeface="+mn-lt"/>
                  </a:rPr>
                  <a:t>Discrete Fourier Transform</a:t>
                </a:r>
                <a:r>
                  <a:rPr lang="en-US" sz="1800" dirty="0">
                    <a:latin typeface="+mn-lt"/>
                  </a:rPr>
                  <a:t> with mean squared error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800" i="1">
                            <a:latin typeface="Cambria Math" panose="02040503050406030204" pitchFamily="18" charset="0"/>
                          </a:rPr>
                          <m:t>𝑂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𝜀</m:t>
                        </m:r>
                        <m:r>
                          <a:rPr lang="en-GB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r>
                          <a:rPr lang="en-GB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𝛿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GB" sz="1800" i="1">
                                <a:latin typeface="Cambria Math" panose="02040503050406030204" pitchFamily="18" charset="0"/>
                              </a:rPr>
                              <m:t>8/3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GB" sz="1800" i="1">
                                <a:latin typeface="Cambria Math" panose="02040503050406030204" pitchFamily="18" charset="0"/>
                              </a:rPr>
                              <m:t>𝑛</m:t>
                            </m:r>
                          </m:e>
                          <m:sup>
                            <m:r>
                              <a:rPr lang="en-GB" sz="1800" i="1">
                                <a:latin typeface="Cambria Math" panose="02040503050406030204" pitchFamily="18" charset="0"/>
                              </a:rPr>
                              <m:t>−5/3</m:t>
                            </m:r>
                          </m:sup>
                        </m:sSup>
                      </m:e>
                    </m:d>
                  </m:oMath>
                </a14:m>
                <a:r>
                  <a:rPr lang="en-US" sz="1800" dirty="0">
                    <a:latin typeface="+mn-lt"/>
                  </a:rPr>
                  <a:t>, </a:t>
                </a:r>
                <a14:m>
                  <m:oMath xmlns:m="http://schemas.openxmlformats.org/officeDocument/2006/math">
                    <m:r>
                      <a:rPr lang="en-GB" sz="1800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GB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≪</m:t>
                    </m:r>
                    <m:r>
                      <a:rPr lang="en-GB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1800" dirty="0"/>
                  <a:t> </a:t>
                </a:r>
                <a:r>
                  <a:rPr lang="en-US" sz="1800" dirty="0">
                    <a:latin typeface="+mn-lt"/>
                  </a:rPr>
                  <a:t>[2]</a:t>
                </a:r>
                <a:endParaRPr lang="en-US" sz="1800" dirty="0"/>
              </a:p>
              <a:p>
                <a:pPr marL="0" indent="0">
                  <a:buClr>
                    <a:srgbClr val="F47920"/>
                  </a:buClr>
                  <a:buNone/>
                </a:pPr>
                <a:r>
                  <a:rPr lang="en-US" sz="1100" dirty="0"/>
                  <a:t>[1] M. Scott, G. Cormode, and C. Maple. Applying the shuffle model of differential privacy to vector aggregation. In </a:t>
                </a:r>
                <a:r>
                  <a:rPr lang="en-US" sz="1100" i="1" dirty="0"/>
                  <a:t>BICOD21: British International Conference on Databases</a:t>
                </a:r>
                <a:r>
                  <a:rPr lang="en-US" sz="1100" dirty="0"/>
                  <a:t>, pages 1-10, 2022.</a:t>
                </a:r>
              </a:p>
              <a:p>
                <a:pPr marL="0" indent="0">
                  <a:buClr>
                    <a:srgbClr val="F47920"/>
                  </a:buClr>
                  <a:buNone/>
                </a:pPr>
                <a:r>
                  <a:rPr lang="en-US" sz="1100" dirty="0"/>
                  <a:t>[2] M. Scott, G. Cormode, and C. Maple. Aggregation and transformation of vector-valued messages in the shuffle model of differential privacy. In </a:t>
                </a:r>
                <a:r>
                  <a:rPr lang="en-US" sz="1100" i="1" dirty="0"/>
                  <a:t>TIFS: IEEE Transactions on Information Transactions and Security</a:t>
                </a:r>
                <a:r>
                  <a:rPr lang="en-US" sz="1100" dirty="0"/>
                  <a:t>, pages 612-627, 2022.</a:t>
                </a:r>
              </a:p>
              <a:p>
                <a:pPr marL="0" indent="0">
                  <a:buClr>
                    <a:srgbClr val="F47920"/>
                  </a:buClr>
                  <a:buNone/>
                </a:pPr>
                <a:endParaRPr lang="en-US" sz="1800" dirty="0">
                  <a:latin typeface="+mn-lt"/>
                </a:endParaRPr>
              </a:p>
            </p:txBody>
          </p:sp>
        </mc:Choice>
        <mc:Fallback>
          <p:sp>
            <p:nvSpPr>
              <p:cNvPr id="6" name="Tex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4294967295"/>
              </p:nvPr>
            </p:nvSpPr>
            <p:spPr>
              <a:xfrm>
                <a:off x="884242" y="1763577"/>
                <a:ext cx="5817183" cy="2749156"/>
              </a:xfrm>
              <a:prstGeom prst="rect">
                <a:avLst/>
              </a:prstGeom>
              <a:blipFill>
                <a:blip r:embed="rId3"/>
                <a:stretch>
                  <a:fillRect l="-629" t="-1996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884242" y="1215700"/>
            <a:ext cx="5373684" cy="38086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b="1" dirty="0">
                <a:solidFill>
                  <a:srgbClr val="F47920"/>
                </a:solidFill>
              </a:rPr>
              <a:t>Published work on the Shuffle Model</a:t>
            </a:r>
            <a:endParaRPr lang="en-US" sz="2400" b="1" dirty="0">
              <a:solidFill>
                <a:srgbClr val="F47920"/>
              </a:solidFill>
              <a:latin typeface="+mn-lt"/>
            </a:endParaRPr>
          </a:p>
          <a:p>
            <a:endParaRPr lang="en-US" dirty="0">
              <a:solidFill>
                <a:srgbClr val="00B2DD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6056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2226</TotalTime>
  <Words>496</Words>
  <Application>Microsoft Office PowerPoint</Application>
  <PresentationFormat>On-screen Show (16:9)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Avenir Next</vt:lpstr>
      <vt:lpstr>Avenir Next Demi Bold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Kerry Mawby</dc:creator>
  <cp:lastModifiedBy>SCOTT, MARY (PGR)</cp:lastModifiedBy>
  <cp:revision>181</cp:revision>
  <dcterms:created xsi:type="dcterms:W3CDTF">2017-04-05T11:04:35Z</dcterms:created>
  <dcterms:modified xsi:type="dcterms:W3CDTF">2022-05-24T14:05:36Z</dcterms:modified>
</cp:coreProperties>
</file>

<file path=docProps/thumbnail.jpeg>
</file>